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9" r:id="rId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9C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24" d="100"/>
          <a:sy n="124" d="100"/>
        </p:scale>
        <p:origin x="1704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8C2A3-F2E4-4467-B2F8-50E30B72153F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C9DFE-73F3-425F-97A3-E0593B5FBC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774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DAA-B4CF-4EB6-9A30-95B8D3AFC989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3740-7B4D-4C53-86B2-06E865ED20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37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DAA-B4CF-4EB6-9A30-95B8D3AFC989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3740-7B4D-4C53-86B2-06E865ED20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05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DAA-B4CF-4EB6-9A30-95B8D3AFC989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3740-7B4D-4C53-86B2-06E865ED20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797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DAA-B4CF-4EB6-9A30-95B8D3AFC989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3740-7B4D-4C53-86B2-06E865ED20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23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DAA-B4CF-4EB6-9A30-95B8D3AFC989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3740-7B4D-4C53-86B2-06E865ED20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208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DAA-B4CF-4EB6-9A30-95B8D3AFC989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3740-7B4D-4C53-86B2-06E865ED20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692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DAA-B4CF-4EB6-9A30-95B8D3AFC989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3740-7B4D-4C53-86B2-06E865ED20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382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DAA-B4CF-4EB6-9A30-95B8D3AFC989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3740-7B4D-4C53-86B2-06E865ED20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34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DAA-B4CF-4EB6-9A30-95B8D3AFC989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3740-7B4D-4C53-86B2-06E865ED20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506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DAA-B4CF-4EB6-9A30-95B8D3AFC989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3740-7B4D-4C53-86B2-06E865ED20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328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DAA-B4CF-4EB6-9A30-95B8D3AFC989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53740-7B4D-4C53-86B2-06E865ED20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388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9CDAA-B4CF-4EB6-9A30-95B8D3AFC989}" type="datetimeFigureOut">
              <a:rPr lang="it-IT" smtClean="0"/>
              <a:t>18/07/24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53740-7B4D-4C53-86B2-06E865ED20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18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11944" y="2660339"/>
            <a:ext cx="3238500" cy="1223633"/>
            <a:chOff x="412183" y="2484401"/>
            <a:chExt cx="4318000" cy="1631511"/>
          </a:xfrm>
        </p:grpSpPr>
        <p:grpSp>
          <p:nvGrpSpPr>
            <p:cNvPr id="3" name="Gruppo 2"/>
            <p:cNvGrpSpPr/>
            <p:nvPr/>
          </p:nvGrpSpPr>
          <p:grpSpPr>
            <a:xfrm>
              <a:off x="412183" y="2484401"/>
              <a:ext cx="4318000" cy="1631511"/>
              <a:chOff x="110491" y="2950622"/>
              <a:chExt cx="4318000" cy="1631511"/>
            </a:xfrm>
          </p:grpSpPr>
          <p:sp>
            <p:nvSpPr>
              <p:cNvPr id="5" name="Rettangolo 4"/>
              <p:cNvSpPr/>
              <p:nvPr/>
            </p:nvSpPr>
            <p:spPr>
              <a:xfrm>
                <a:off x="110491" y="3227915"/>
                <a:ext cx="4318000" cy="1354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tabLst>
                    <a:tab pos="133350" algn="l"/>
                    <a:tab pos="266700" algn="l"/>
                  </a:tabLst>
                </a:pPr>
                <a:r>
                  <a:rPr lang="it-IT" sz="1000" dirty="0">
                    <a:solidFill>
                      <a:schemeClr val="accent6">
                        <a:lumMod val="75000"/>
                      </a:schemeClr>
                    </a:solidFill>
                  </a:rPr>
                  <a:t>a.1 	Addetto di amministrazione</a:t>
                </a:r>
              </a:p>
              <a:p>
                <a:pPr>
                  <a:tabLst>
                    <a:tab pos="133350" algn="l"/>
                    <a:tab pos="266700" algn="l"/>
                  </a:tabLst>
                </a:pPr>
                <a:r>
                  <a:rPr lang="it-IT" sz="1000" dirty="0">
                    <a:solidFill>
                      <a:schemeClr val="accent6">
                        <a:lumMod val="75000"/>
                      </a:schemeClr>
                    </a:solidFill>
                  </a:rPr>
                  <a:t>a.2 	Responsabile amministrazione</a:t>
                </a:r>
              </a:p>
              <a:p>
                <a:pPr>
                  <a:tabLst>
                    <a:tab pos="133350" algn="l"/>
                    <a:tab pos="266700" algn="l"/>
                  </a:tabLst>
                </a:pPr>
                <a:r>
                  <a:rPr lang="it-IT" sz="1000" dirty="0">
                    <a:solidFill>
                      <a:schemeClr val="accent6">
                        <a:lumMod val="75000"/>
                      </a:schemeClr>
                    </a:solidFill>
                  </a:rPr>
                  <a:t>a.3 	Responsabile amministrazione e finanza</a:t>
                </a:r>
              </a:p>
              <a:p>
                <a:pPr>
                  <a:tabLst>
                    <a:tab pos="133350" algn="l"/>
                    <a:tab pos="266700" algn="l"/>
                  </a:tabLst>
                </a:pPr>
                <a:r>
                  <a:rPr lang="it-IT" sz="1000" dirty="0">
                    <a:solidFill>
                      <a:schemeClr val="accent6">
                        <a:lumMod val="75000"/>
                      </a:schemeClr>
                    </a:solidFill>
                  </a:rPr>
                  <a:t>a.4 	Specialista controllo di gestione</a:t>
                </a:r>
              </a:p>
              <a:p>
                <a:pPr defTabSz="539750">
                  <a:tabLst>
                    <a:tab pos="269875" algn="l"/>
                  </a:tabLst>
                </a:pPr>
                <a:r>
                  <a:rPr lang="it-IT" sz="1000" dirty="0">
                    <a:solidFill>
                      <a:schemeClr val="accent6">
                        <a:lumMod val="75000"/>
                      </a:schemeClr>
                    </a:solidFill>
                  </a:rPr>
                  <a:t>	</a:t>
                </a:r>
                <a:r>
                  <a:rPr lang="it-IT" sz="1000" i="1" dirty="0">
                    <a:solidFill>
                      <a:schemeClr val="accent6">
                        <a:lumMod val="75000"/>
                      </a:schemeClr>
                    </a:solidFill>
                  </a:rPr>
                  <a:t>a.4* 	Specialista controllo di gestione (</a:t>
                </a:r>
                <a:r>
                  <a:rPr lang="it-IT" sz="1000" i="1" dirty="0" err="1">
                    <a:solidFill>
                      <a:schemeClr val="accent6">
                        <a:lumMod val="75000"/>
                      </a:schemeClr>
                    </a:solidFill>
                  </a:rPr>
                  <a:t>Erp</a:t>
                </a:r>
                <a:r>
                  <a:rPr lang="it-IT" sz="1000" i="1" dirty="0">
                    <a:solidFill>
                      <a:schemeClr val="accent6">
                        <a:lumMod val="75000"/>
                      </a:schemeClr>
                    </a:solidFill>
                  </a:rPr>
                  <a:t>)</a:t>
                </a:r>
              </a:p>
              <a:p>
                <a:pPr>
                  <a:tabLst>
                    <a:tab pos="133350" algn="l"/>
                    <a:tab pos="266700" algn="l"/>
                  </a:tabLst>
                </a:pPr>
                <a:r>
                  <a:rPr lang="it-IT" sz="1000" dirty="0">
                    <a:solidFill>
                      <a:schemeClr val="accent6">
                        <a:lumMod val="75000"/>
                      </a:schemeClr>
                    </a:solidFill>
                  </a:rPr>
                  <a:t>a.5 	Specialista di amministrazione</a:t>
                </a:r>
              </a:p>
            </p:txBody>
          </p:sp>
          <p:sp>
            <p:nvSpPr>
              <p:cNvPr id="6" name="Rettangolo 5"/>
              <p:cNvSpPr/>
              <p:nvPr/>
            </p:nvSpPr>
            <p:spPr>
              <a:xfrm>
                <a:off x="185672" y="2950622"/>
                <a:ext cx="3753592" cy="3385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050" b="1" dirty="0">
                    <a:solidFill>
                      <a:schemeClr val="accent6">
                        <a:lumMod val="75000"/>
                      </a:schemeClr>
                    </a:solidFill>
                  </a:rPr>
                  <a:t>a) AMMINISTRAZIONE, FINANZA E CONTROLLO</a:t>
                </a:r>
              </a:p>
            </p:txBody>
          </p:sp>
        </p:grpSp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0752" y="2776936"/>
              <a:ext cx="791504" cy="838063"/>
            </a:xfrm>
            <a:prstGeom prst="rect">
              <a:avLst/>
            </a:prstGeom>
          </p:spPr>
        </p:pic>
      </p:grpSp>
      <p:grpSp>
        <p:nvGrpSpPr>
          <p:cNvPr id="7" name="Gruppo 6"/>
          <p:cNvGrpSpPr/>
          <p:nvPr/>
        </p:nvGrpSpPr>
        <p:grpSpPr>
          <a:xfrm>
            <a:off x="91023" y="3914412"/>
            <a:ext cx="2395403" cy="706645"/>
            <a:chOff x="458371" y="262245"/>
            <a:chExt cx="3193871" cy="942192"/>
          </a:xfrm>
        </p:grpSpPr>
        <p:grpSp>
          <p:nvGrpSpPr>
            <p:cNvPr id="8" name="Gruppo 7"/>
            <p:cNvGrpSpPr/>
            <p:nvPr/>
          </p:nvGrpSpPr>
          <p:grpSpPr>
            <a:xfrm>
              <a:off x="458371" y="393703"/>
              <a:ext cx="2710609" cy="810734"/>
              <a:chOff x="83391" y="375140"/>
              <a:chExt cx="2710609" cy="810734"/>
            </a:xfrm>
          </p:grpSpPr>
          <p:sp>
            <p:nvSpPr>
              <p:cNvPr id="10" name="Rettangolo 9"/>
              <p:cNvSpPr/>
              <p:nvPr/>
            </p:nvSpPr>
            <p:spPr>
              <a:xfrm>
                <a:off x="152054" y="375140"/>
                <a:ext cx="20693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050" b="1" dirty="0">
                    <a:solidFill>
                      <a:srgbClr val="FF0000"/>
                    </a:solidFill>
                  </a:rPr>
                  <a:t>b) DIREZIONE GENERALE</a:t>
                </a:r>
              </a:p>
            </p:txBody>
          </p:sp>
          <p:sp>
            <p:nvSpPr>
              <p:cNvPr id="11" name="Rettangolo 10"/>
              <p:cNvSpPr/>
              <p:nvPr/>
            </p:nvSpPr>
            <p:spPr>
              <a:xfrm>
                <a:off x="83391" y="631877"/>
                <a:ext cx="2710609" cy="553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tabLst>
                    <a:tab pos="133350" algn="l"/>
                    <a:tab pos="269875" algn="l"/>
                  </a:tabLst>
                </a:pPr>
                <a:r>
                  <a:rPr lang="it-IT" sz="1050" dirty="0">
                    <a:solidFill>
                      <a:srgbClr val="FF0000"/>
                    </a:solidFill>
                  </a:rPr>
                  <a:t>b.1	Direttore generale</a:t>
                </a:r>
              </a:p>
              <a:p>
                <a:pPr defTabSz="269875">
                  <a:tabLst>
                    <a:tab pos="133350" algn="l"/>
                    <a:tab pos="269875" algn="l"/>
                  </a:tabLst>
                </a:pPr>
                <a:r>
                  <a:rPr lang="it-IT" sz="1050" dirty="0">
                    <a:solidFill>
                      <a:srgbClr val="FF0000"/>
                    </a:solidFill>
                  </a:rPr>
                  <a:t>b.2	Segretaria di direzione</a:t>
                </a:r>
              </a:p>
            </p:txBody>
          </p:sp>
        </p:grpSp>
        <p:pic>
          <p:nvPicPr>
            <p:cNvPr id="9" name="Immagine 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945"/>
            <a:stretch/>
          </p:blipFill>
          <p:spPr>
            <a:xfrm>
              <a:off x="2742287" y="262245"/>
              <a:ext cx="909955" cy="827330"/>
            </a:xfrm>
            <a:prstGeom prst="rect">
              <a:avLst/>
            </a:prstGeom>
          </p:spPr>
        </p:pic>
      </p:grpSp>
      <p:pic>
        <p:nvPicPr>
          <p:cNvPr id="18" name="Immagin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778" y="4759186"/>
            <a:ext cx="709696" cy="673761"/>
          </a:xfrm>
          <a:prstGeom prst="rect">
            <a:avLst/>
          </a:prstGeom>
        </p:spPr>
      </p:pic>
      <p:sp>
        <p:nvSpPr>
          <p:cNvPr id="20" name="Rettangolo 19"/>
          <p:cNvSpPr/>
          <p:nvPr/>
        </p:nvSpPr>
        <p:spPr>
          <a:xfrm>
            <a:off x="153395" y="4682938"/>
            <a:ext cx="100380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050" b="1" dirty="0">
                <a:solidFill>
                  <a:schemeClr val="accent2"/>
                </a:solidFill>
              </a:rPr>
              <a:t>c) MARKETING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74044" y="4929182"/>
            <a:ext cx="258973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03597" algn="l"/>
              </a:tabLst>
            </a:pPr>
            <a:r>
              <a:rPr lang="it-IT" sz="1000" dirty="0">
                <a:solidFill>
                  <a:schemeClr val="accent2"/>
                </a:solidFill>
              </a:rPr>
              <a:t>c.1	Responsabile marketing</a:t>
            </a:r>
          </a:p>
          <a:p>
            <a:pPr>
              <a:tabLst>
                <a:tab pos="203597" algn="l"/>
              </a:tabLst>
            </a:pPr>
            <a:r>
              <a:rPr lang="it-IT" sz="1000" dirty="0">
                <a:solidFill>
                  <a:schemeClr val="accent2"/>
                </a:solidFill>
              </a:rPr>
              <a:t>c.2 Specialista marketing</a:t>
            </a:r>
          </a:p>
          <a:p>
            <a:pPr>
              <a:tabLst>
                <a:tab pos="203597" algn="l"/>
              </a:tabLst>
            </a:pPr>
            <a:r>
              <a:rPr lang="it-IT" sz="1000" i="1" dirty="0">
                <a:solidFill>
                  <a:schemeClr val="accent2"/>
                </a:solidFill>
              </a:rPr>
              <a:t>c.3 Specialista di Media Digitali</a:t>
            </a:r>
          </a:p>
        </p:txBody>
      </p:sp>
      <p:grpSp>
        <p:nvGrpSpPr>
          <p:cNvPr id="75" name="Gruppo 74"/>
          <p:cNvGrpSpPr/>
          <p:nvPr/>
        </p:nvGrpSpPr>
        <p:grpSpPr>
          <a:xfrm>
            <a:off x="3206248" y="1862513"/>
            <a:ext cx="2732750" cy="2904257"/>
            <a:chOff x="4260677" y="27963"/>
            <a:chExt cx="3643666" cy="3872342"/>
          </a:xfrm>
        </p:grpSpPr>
        <p:pic>
          <p:nvPicPr>
            <p:cNvPr id="28" name="Immagine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3115" y="1448607"/>
              <a:ext cx="1301228" cy="1301228"/>
            </a:xfrm>
            <a:prstGeom prst="rect">
              <a:avLst/>
            </a:prstGeom>
          </p:spPr>
        </p:pic>
        <p:sp>
          <p:nvSpPr>
            <p:cNvPr id="30" name="Rettangolo 29"/>
            <p:cNvSpPr/>
            <p:nvPr/>
          </p:nvSpPr>
          <p:spPr>
            <a:xfrm>
              <a:off x="4260677" y="289060"/>
              <a:ext cx="3361547" cy="36112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e.1	Addetto di reparto</a:t>
              </a:r>
            </a:p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e.2	Addetto pianificazione della produzione</a:t>
              </a:r>
            </a:p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e.3	Capo reparto produzione</a:t>
              </a:r>
            </a:p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e.4	Capo squadra produzione</a:t>
              </a:r>
            </a:p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e.5	Carpentiere/Saldatore</a:t>
              </a:r>
            </a:p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e.6	Collaudatore, Tracciatore, Stampista</a:t>
              </a:r>
            </a:p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e.7	Tornitore/ Fresatore</a:t>
              </a:r>
            </a:p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e.8	Montatore</a:t>
              </a:r>
            </a:p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e.9	Responsabile di stabilimento</a:t>
              </a:r>
            </a:p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e.10	Responsabile manutenzione</a:t>
              </a:r>
            </a:p>
            <a:p>
              <a:r>
                <a:rPr lang="it-IT" sz="1000" dirty="0"/>
                <a:t>e.11  Responsabile produzione</a:t>
              </a:r>
            </a:p>
            <a:p>
              <a:pPr marL="64294">
                <a:tabLst>
                  <a:tab pos="203597" algn="l"/>
                  <a:tab pos="329804" algn="l"/>
                </a:tabLst>
              </a:pPr>
              <a:r>
                <a:rPr lang="it-IT" sz="1000" i="1" dirty="0"/>
                <a:t>	e.11* Responsabile produzione 4.0</a:t>
              </a:r>
            </a:p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e.12	Tecnico di installazione impianti</a:t>
              </a:r>
            </a:p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e.13	Tecnico di manutenzione</a:t>
              </a:r>
            </a:p>
            <a:p>
              <a:pPr marL="64294">
                <a:tabLst>
                  <a:tab pos="203597" algn="l"/>
                  <a:tab pos="329804" algn="l"/>
                </a:tabLst>
              </a:pPr>
              <a:r>
                <a:rPr lang="it-IT" sz="1000" i="1" dirty="0"/>
                <a:t>	e.13* Tecnico di manutenzione 4.0</a:t>
              </a:r>
              <a:endParaRPr lang="it-IT" sz="1000" dirty="0"/>
            </a:p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e.14	Elettricista </a:t>
              </a:r>
            </a:p>
            <a:p>
              <a:pPr>
                <a:tabLst>
                  <a:tab pos="203597" algn="l"/>
                  <a:tab pos="329804" algn="l"/>
                </a:tabLst>
              </a:pPr>
              <a:r>
                <a:rPr lang="it-IT" sz="1000" dirty="0"/>
                <a:t>e.15	Attrezzista</a:t>
              </a:r>
            </a:p>
          </p:txBody>
        </p:sp>
        <p:sp>
          <p:nvSpPr>
            <p:cNvPr id="31" name="Rettangolo 30"/>
            <p:cNvSpPr/>
            <p:nvPr/>
          </p:nvSpPr>
          <p:spPr>
            <a:xfrm>
              <a:off x="4336332" y="27963"/>
              <a:ext cx="1440993" cy="3385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050" b="1" dirty="0"/>
                <a:t>e) PRODUZIONE</a:t>
              </a:r>
            </a:p>
          </p:txBody>
        </p:sp>
      </p:grpSp>
      <p:grpSp>
        <p:nvGrpSpPr>
          <p:cNvPr id="32" name="Gruppo 31"/>
          <p:cNvGrpSpPr/>
          <p:nvPr/>
        </p:nvGrpSpPr>
        <p:grpSpPr>
          <a:xfrm>
            <a:off x="3216574" y="4787030"/>
            <a:ext cx="2298963" cy="796910"/>
            <a:chOff x="8878241" y="241105"/>
            <a:chExt cx="3065284" cy="1062546"/>
          </a:xfrm>
        </p:grpSpPr>
        <p:grpSp>
          <p:nvGrpSpPr>
            <p:cNvPr id="33" name="Gruppo 32"/>
            <p:cNvGrpSpPr/>
            <p:nvPr/>
          </p:nvGrpSpPr>
          <p:grpSpPr>
            <a:xfrm>
              <a:off x="8878241" y="496551"/>
              <a:ext cx="2445166" cy="807100"/>
              <a:chOff x="8594141" y="1452748"/>
              <a:chExt cx="2445166" cy="807100"/>
            </a:xfrm>
          </p:grpSpPr>
          <p:sp>
            <p:nvSpPr>
              <p:cNvPr id="35" name="Rettangolo 34"/>
              <p:cNvSpPr/>
              <p:nvPr/>
            </p:nvSpPr>
            <p:spPr>
              <a:xfrm>
                <a:off x="8654724" y="1452748"/>
                <a:ext cx="1073372" cy="3385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050" b="1" dirty="0">
                    <a:solidFill>
                      <a:schemeClr val="accent1"/>
                    </a:solidFill>
                  </a:rPr>
                  <a:t>f) QUALITÀ</a:t>
                </a:r>
              </a:p>
            </p:txBody>
          </p:sp>
          <p:sp>
            <p:nvSpPr>
              <p:cNvPr id="36" name="Rettangolo 35"/>
              <p:cNvSpPr/>
              <p:nvPr/>
            </p:nvSpPr>
            <p:spPr>
              <a:xfrm>
                <a:off x="8594141" y="1726368"/>
                <a:ext cx="2445166" cy="5334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tabLst>
                    <a:tab pos="203597" algn="l"/>
                  </a:tabLst>
                </a:pPr>
                <a:r>
                  <a:rPr lang="it-IT" sz="1000" dirty="0">
                    <a:solidFill>
                      <a:schemeClr val="accent1"/>
                    </a:solidFill>
                  </a:rPr>
                  <a:t>f.1	Responsabile qualità</a:t>
                </a:r>
              </a:p>
              <a:p>
                <a:pPr>
                  <a:tabLst>
                    <a:tab pos="203597" algn="l"/>
                  </a:tabLst>
                </a:pPr>
                <a:r>
                  <a:rPr lang="it-IT" sz="1000" dirty="0">
                    <a:solidFill>
                      <a:schemeClr val="accent1"/>
                    </a:solidFill>
                  </a:rPr>
                  <a:t>f.2	Specialista controllo qualità</a:t>
                </a:r>
              </a:p>
            </p:txBody>
          </p:sp>
        </p:grpSp>
        <p:pic>
          <p:nvPicPr>
            <p:cNvPr id="34" name="Immagine 3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0188" y="241105"/>
              <a:ext cx="813337" cy="818670"/>
            </a:xfrm>
            <a:prstGeom prst="rect">
              <a:avLst/>
            </a:prstGeom>
          </p:spPr>
        </p:pic>
      </p:grpSp>
      <p:grpSp>
        <p:nvGrpSpPr>
          <p:cNvPr id="78" name="Gruppo 77"/>
          <p:cNvGrpSpPr/>
          <p:nvPr/>
        </p:nvGrpSpPr>
        <p:grpSpPr>
          <a:xfrm>
            <a:off x="82661" y="5456982"/>
            <a:ext cx="2701819" cy="1037729"/>
            <a:chOff x="56385" y="5339685"/>
            <a:chExt cx="3602425" cy="1383637"/>
          </a:xfrm>
        </p:grpSpPr>
        <p:pic>
          <p:nvPicPr>
            <p:cNvPr id="38" name="Immagine 3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5583" y="5533663"/>
              <a:ext cx="1043227" cy="1043227"/>
            </a:xfrm>
            <a:prstGeom prst="rect">
              <a:avLst/>
            </a:prstGeom>
          </p:spPr>
        </p:pic>
        <p:sp>
          <p:nvSpPr>
            <p:cNvPr id="40" name="Rettangolo 39"/>
            <p:cNvSpPr/>
            <p:nvPr/>
          </p:nvSpPr>
          <p:spPr>
            <a:xfrm>
              <a:off x="56385" y="5574291"/>
              <a:ext cx="2920886" cy="11490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000" dirty="0">
                  <a:solidFill>
                    <a:srgbClr val="7030A0"/>
                  </a:solidFill>
                </a:rPr>
                <a:t>d.1 Progettista prodotto</a:t>
              </a:r>
            </a:p>
            <a:p>
              <a:pPr marL="64294">
                <a:tabLst>
                  <a:tab pos="203597" algn="l"/>
                  <a:tab pos="266700" algn="l"/>
                </a:tabLst>
              </a:pPr>
              <a:r>
                <a:rPr lang="it-IT" sz="1000" i="1" dirty="0">
                  <a:solidFill>
                    <a:srgbClr val="7030A0"/>
                  </a:solidFill>
                </a:rPr>
                <a:t>	d.1* Progettista 4.0</a:t>
              </a:r>
            </a:p>
            <a:p>
              <a:pPr>
                <a:tabLst>
                  <a:tab pos="203597" algn="l"/>
                  <a:tab pos="266700" algn="l"/>
                </a:tabLst>
              </a:pPr>
              <a:r>
                <a:rPr lang="it-IT" sz="1000" dirty="0">
                  <a:solidFill>
                    <a:srgbClr val="7030A0"/>
                  </a:solidFill>
                </a:rPr>
                <a:t>d.2	Project Manager</a:t>
              </a:r>
            </a:p>
            <a:p>
              <a:pPr>
                <a:tabLst>
                  <a:tab pos="203597" algn="l"/>
                  <a:tab pos="266700" algn="l"/>
                </a:tabLst>
              </a:pPr>
              <a:r>
                <a:rPr lang="it-IT" sz="1000" dirty="0">
                  <a:solidFill>
                    <a:srgbClr val="7030A0"/>
                  </a:solidFill>
                </a:rPr>
                <a:t>d.3	Responsabile ricerca e sviluppo</a:t>
              </a:r>
            </a:p>
            <a:p>
              <a:pPr>
                <a:tabLst>
                  <a:tab pos="203597" algn="l"/>
                  <a:tab pos="266700" algn="l"/>
                </a:tabLst>
              </a:pPr>
              <a:r>
                <a:rPr lang="it-IT" sz="1000" dirty="0">
                  <a:solidFill>
                    <a:srgbClr val="7030A0"/>
                  </a:solidFill>
                </a:rPr>
                <a:t>d.4	Disegnatore tecnico</a:t>
              </a:r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101948" y="5339685"/>
              <a:ext cx="1988152" cy="3385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050" b="1" dirty="0">
                  <a:solidFill>
                    <a:srgbClr val="7030A0"/>
                  </a:solidFill>
                </a:rPr>
                <a:t>d) RICERCA E SVILUPPO</a:t>
              </a:r>
            </a:p>
          </p:txBody>
        </p:sp>
      </p:grpSp>
      <p:grpSp>
        <p:nvGrpSpPr>
          <p:cNvPr id="42" name="Gruppo 41"/>
          <p:cNvGrpSpPr/>
          <p:nvPr/>
        </p:nvGrpSpPr>
        <p:grpSpPr>
          <a:xfrm>
            <a:off x="3229868" y="5457372"/>
            <a:ext cx="2851954" cy="983432"/>
            <a:chOff x="375344" y="5091040"/>
            <a:chExt cx="3802605" cy="1311243"/>
          </a:xfrm>
        </p:grpSpPr>
        <p:grpSp>
          <p:nvGrpSpPr>
            <p:cNvPr id="43" name="Gruppo 42"/>
            <p:cNvGrpSpPr/>
            <p:nvPr/>
          </p:nvGrpSpPr>
          <p:grpSpPr>
            <a:xfrm>
              <a:off x="375344" y="5374210"/>
              <a:ext cx="3526491" cy="1028073"/>
              <a:chOff x="4482976" y="250651"/>
              <a:chExt cx="3526491" cy="1028073"/>
            </a:xfrm>
          </p:grpSpPr>
          <p:sp>
            <p:nvSpPr>
              <p:cNvPr id="45" name="Rettangolo 44"/>
              <p:cNvSpPr/>
              <p:nvPr/>
            </p:nvSpPr>
            <p:spPr>
              <a:xfrm>
                <a:off x="4482976" y="540060"/>
                <a:ext cx="3526491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tabLst>
                    <a:tab pos="203597" algn="l"/>
                    <a:tab pos="266700" algn="l"/>
                  </a:tabLst>
                </a:pPr>
                <a:r>
                  <a:rPr lang="it-IT" sz="1000" dirty="0">
                    <a:solidFill>
                      <a:schemeClr val="accent4">
                        <a:lumMod val="75000"/>
                      </a:schemeClr>
                    </a:solidFill>
                  </a:rPr>
                  <a:t>g.1	Responsabile risorse umane</a:t>
                </a:r>
              </a:p>
              <a:p>
                <a:pPr>
                  <a:tabLst>
                    <a:tab pos="203597" algn="l"/>
                    <a:tab pos="266700" algn="l"/>
                  </a:tabLst>
                </a:pPr>
                <a:r>
                  <a:rPr lang="it-IT" sz="1000" dirty="0">
                    <a:solidFill>
                      <a:schemeClr val="accent4">
                        <a:lumMod val="75000"/>
                      </a:schemeClr>
                    </a:solidFill>
                  </a:rPr>
                  <a:t>g.2	Specialista amministrazione del personale</a:t>
                </a:r>
              </a:p>
              <a:p>
                <a:pPr>
                  <a:tabLst>
                    <a:tab pos="203597" algn="l"/>
                    <a:tab pos="266700" algn="l"/>
                  </a:tabLst>
                </a:pPr>
                <a:r>
                  <a:rPr lang="it-IT" sz="1000" dirty="0">
                    <a:solidFill>
                      <a:schemeClr val="accent4">
                        <a:lumMod val="75000"/>
                      </a:schemeClr>
                    </a:solidFill>
                  </a:rPr>
                  <a:t>g.3	Specialista gestione del personale</a:t>
                </a:r>
              </a:p>
            </p:txBody>
          </p:sp>
          <p:sp>
            <p:nvSpPr>
              <p:cNvPr id="46" name="Rettangolo 45"/>
              <p:cNvSpPr/>
              <p:nvPr/>
            </p:nvSpPr>
            <p:spPr>
              <a:xfrm>
                <a:off x="4587277" y="250651"/>
                <a:ext cx="1684649" cy="3385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050" b="1" dirty="0">
                    <a:solidFill>
                      <a:schemeClr val="accent4">
                        <a:lumMod val="75000"/>
                      </a:schemeClr>
                    </a:solidFill>
                  </a:rPr>
                  <a:t>g) RISORSE UMANE</a:t>
                </a:r>
              </a:p>
            </p:txBody>
          </p:sp>
        </p:grpSp>
        <p:pic>
          <p:nvPicPr>
            <p:cNvPr id="44" name="Immagine 4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1181" y="5091040"/>
              <a:ext cx="1056768" cy="926482"/>
            </a:xfrm>
            <a:prstGeom prst="rect">
              <a:avLst/>
            </a:prstGeom>
          </p:spPr>
        </p:pic>
      </p:grpSp>
      <p:grpSp>
        <p:nvGrpSpPr>
          <p:cNvPr id="73" name="Gruppo 72"/>
          <p:cNvGrpSpPr/>
          <p:nvPr/>
        </p:nvGrpSpPr>
        <p:grpSpPr>
          <a:xfrm>
            <a:off x="6167647" y="1796434"/>
            <a:ext cx="2474395" cy="936599"/>
            <a:chOff x="8327011" y="134933"/>
            <a:chExt cx="3299192" cy="1248800"/>
          </a:xfrm>
        </p:grpSpPr>
        <p:sp>
          <p:nvSpPr>
            <p:cNvPr id="50" name="Rettangolo 49"/>
            <p:cNvSpPr/>
            <p:nvPr/>
          </p:nvSpPr>
          <p:spPr>
            <a:xfrm>
              <a:off x="8327011" y="439884"/>
              <a:ext cx="3299192" cy="9438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tabLst>
                  <a:tab pos="203597" algn="l"/>
                </a:tabLst>
              </a:pPr>
              <a:r>
                <a:rPr lang="it-IT" sz="1000" dirty="0">
                  <a:solidFill>
                    <a:schemeClr val="accent4"/>
                  </a:solidFill>
                </a:rPr>
                <a:t>h.1	Addetto call center</a:t>
              </a:r>
            </a:p>
            <a:p>
              <a:pPr>
                <a:tabLst>
                  <a:tab pos="203597" algn="l"/>
                </a:tabLst>
              </a:pPr>
              <a:r>
                <a:rPr lang="it-IT" sz="1000" dirty="0">
                  <a:solidFill>
                    <a:schemeClr val="accent4"/>
                  </a:solidFill>
                </a:rPr>
                <a:t>h.2	Responsabile call center</a:t>
              </a:r>
            </a:p>
            <a:p>
              <a:r>
                <a:rPr lang="it-IT" sz="1000" dirty="0">
                  <a:solidFill>
                    <a:schemeClr val="accent4"/>
                  </a:solidFill>
                </a:rPr>
                <a:t>h.3  Responsabile assistenza tecnica</a:t>
              </a:r>
            </a:p>
            <a:p>
              <a:pPr marL="64294">
                <a:tabLst>
                  <a:tab pos="203597" algn="l"/>
                </a:tabLst>
              </a:pPr>
              <a:r>
                <a:rPr lang="it-IT" sz="1000" i="1" dirty="0">
                  <a:solidFill>
                    <a:schemeClr val="accent4"/>
                  </a:solidFill>
                </a:rPr>
                <a:t>	h.3* Responsabile assistenza tecnica 4.0</a:t>
              </a:r>
            </a:p>
          </p:txBody>
        </p:sp>
        <p:sp>
          <p:nvSpPr>
            <p:cNvPr id="51" name="Rettangolo 50"/>
            <p:cNvSpPr/>
            <p:nvPr/>
          </p:nvSpPr>
          <p:spPr>
            <a:xfrm>
              <a:off x="8434814" y="185044"/>
              <a:ext cx="1988152" cy="3385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050" b="1" dirty="0">
                  <a:solidFill>
                    <a:schemeClr val="accent4"/>
                  </a:solidFill>
                </a:rPr>
                <a:t>h.) CUSTOMER SERVICE</a:t>
              </a:r>
            </a:p>
          </p:txBody>
        </p:sp>
        <p:pic>
          <p:nvPicPr>
            <p:cNvPr id="49" name="Immagine 4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5040" y="134933"/>
              <a:ext cx="862081" cy="574243"/>
            </a:xfrm>
            <a:prstGeom prst="rect">
              <a:avLst/>
            </a:prstGeom>
          </p:spPr>
        </p:pic>
      </p:grpSp>
      <p:pic>
        <p:nvPicPr>
          <p:cNvPr id="53" name="Immagine 5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748" y="2725159"/>
            <a:ext cx="859288" cy="686825"/>
          </a:xfrm>
          <a:prstGeom prst="rect">
            <a:avLst/>
          </a:prstGeom>
        </p:spPr>
      </p:pic>
      <p:sp>
        <p:nvSpPr>
          <p:cNvPr id="55" name="Rettangolo 54"/>
          <p:cNvSpPr/>
          <p:nvPr/>
        </p:nvSpPr>
        <p:spPr>
          <a:xfrm>
            <a:off x="6154738" y="2927997"/>
            <a:ext cx="22281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03597" algn="l"/>
                <a:tab pos="266700" algn="l"/>
              </a:tabLst>
            </a:pPr>
            <a:r>
              <a:rPr lang="it-IT" sz="1000" dirty="0">
                <a:solidFill>
                  <a:srgbClr val="00B0F0"/>
                </a:solidFill>
              </a:rPr>
              <a:t>i.1	HSE manager</a:t>
            </a:r>
          </a:p>
          <a:p>
            <a:pPr>
              <a:tabLst>
                <a:tab pos="203597" algn="l"/>
                <a:tab pos="266700" algn="l"/>
              </a:tabLst>
            </a:pPr>
            <a:r>
              <a:rPr lang="it-IT" sz="1000" dirty="0">
                <a:solidFill>
                  <a:srgbClr val="00B0F0"/>
                </a:solidFill>
              </a:rPr>
              <a:t>i.2	RSPP</a:t>
            </a:r>
          </a:p>
        </p:txBody>
      </p:sp>
      <p:sp>
        <p:nvSpPr>
          <p:cNvPr id="56" name="Rettangolo 55"/>
          <p:cNvSpPr/>
          <p:nvPr/>
        </p:nvSpPr>
        <p:spPr>
          <a:xfrm>
            <a:off x="6248498" y="2772376"/>
            <a:ext cx="214834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050" b="1" dirty="0">
                <a:solidFill>
                  <a:srgbClr val="00B0F0"/>
                </a:solidFill>
              </a:rPr>
              <a:t>i.) SICUREZZA, SALUTE E AMBIENTE</a:t>
            </a:r>
          </a:p>
        </p:txBody>
      </p:sp>
      <p:pic>
        <p:nvPicPr>
          <p:cNvPr id="58" name="Immagine 5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471" y="3415957"/>
            <a:ext cx="1000442" cy="640283"/>
          </a:xfrm>
          <a:prstGeom prst="rect">
            <a:avLst/>
          </a:prstGeom>
        </p:spPr>
      </p:pic>
      <p:sp>
        <p:nvSpPr>
          <p:cNvPr id="60" name="Rettangolo 59"/>
          <p:cNvSpPr/>
          <p:nvPr/>
        </p:nvSpPr>
        <p:spPr>
          <a:xfrm>
            <a:off x="6248497" y="3265702"/>
            <a:ext cx="157447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050" b="1" dirty="0">
                <a:solidFill>
                  <a:schemeClr val="bg1">
                    <a:lumMod val="65000"/>
                  </a:schemeClr>
                </a:solidFill>
              </a:rPr>
              <a:t>j.) SISTEMI INFORMATIVI</a:t>
            </a:r>
          </a:p>
        </p:txBody>
      </p:sp>
      <p:sp>
        <p:nvSpPr>
          <p:cNvPr id="61" name="Rettangolo 60"/>
          <p:cNvSpPr/>
          <p:nvPr/>
        </p:nvSpPr>
        <p:spPr>
          <a:xfrm>
            <a:off x="6134001" y="3446016"/>
            <a:ext cx="216630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66700" algn="l"/>
              </a:tabLst>
            </a:pPr>
            <a:r>
              <a:rPr lang="it-IT" sz="1000" dirty="0">
                <a:solidFill>
                  <a:schemeClr val="bg1">
                    <a:lumMod val="65000"/>
                  </a:schemeClr>
                </a:solidFill>
              </a:rPr>
              <a:t>j.1	Analista programmatore</a:t>
            </a:r>
          </a:p>
          <a:p>
            <a:pPr>
              <a:tabLst>
                <a:tab pos="266700" algn="l"/>
              </a:tabLst>
            </a:pPr>
            <a:r>
              <a:rPr lang="it-IT" sz="1000" dirty="0">
                <a:solidFill>
                  <a:schemeClr val="bg1">
                    <a:lumMod val="65000"/>
                  </a:schemeClr>
                </a:solidFill>
              </a:rPr>
              <a:t>j.2	Responsabile sistemi informativi</a:t>
            </a:r>
          </a:p>
          <a:p>
            <a:pPr>
              <a:tabLst>
                <a:tab pos="266700" algn="l"/>
              </a:tabLst>
            </a:pPr>
            <a:r>
              <a:rPr lang="it-IT" sz="1000" dirty="0">
                <a:solidFill>
                  <a:schemeClr val="bg1">
                    <a:lumMod val="65000"/>
                  </a:schemeClr>
                </a:solidFill>
              </a:rPr>
              <a:t>j.3	Specialista sistemi Informativi</a:t>
            </a:r>
          </a:p>
          <a:p>
            <a:pPr>
              <a:tabLst>
                <a:tab pos="266700" algn="l"/>
              </a:tabLst>
            </a:pPr>
            <a:r>
              <a:rPr lang="it-IT" sz="1000" i="1" dirty="0">
                <a:solidFill>
                  <a:schemeClr val="bg1">
                    <a:lumMod val="65000"/>
                  </a:schemeClr>
                </a:solidFill>
              </a:rPr>
              <a:t>j.4	Security </a:t>
            </a:r>
            <a:r>
              <a:rPr lang="it-IT" sz="1000" i="1" dirty="0" err="1">
                <a:solidFill>
                  <a:schemeClr val="bg1">
                    <a:lumMod val="65000"/>
                  </a:schemeClr>
                </a:solidFill>
              </a:rPr>
              <a:t>engineer</a:t>
            </a:r>
            <a:endParaRPr lang="it-IT" sz="1000" i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266700" algn="l"/>
              </a:tabLst>
            </a:pPr>
            <a:r>
              <a:rPr lang="it-IT" sz="1000" i="1" dirty="0">
                <a:solidFill>
                  <a:schemeClr val="bg1">
                    <a:lumMod val="65000"/>
                  </a:schemeClr>
                </a:solidFill>
              </a:rPr>
              <a:t>j.5	Data scientist</a:t>
            </a:r>
          </a:p>
        </p:txBody>
      </p:sp>
      <p:grpSp>
        <p:nvGrpSpPr>
          <p:cNvPr id="62" name="Gruppo 61"/>
          <p:cNvGrpSpPr/>
          <p:nvPr/>
        </p:nvGrpSpPr>
        <p:grpSpPr>
          <a:xfrm>
            <a:off x="6130208" y="4257922"/>
            <a:ext cx="2365103" cy="1336002"/>
            <a:chOff x="8953957" y="3445311"/>
            <a:chExt cx="3153470" cy="1781336"/>
          </a:xfrm>
        </p:grpSpPr>
        <p:pic>
          <p:nvPicPr>
            <p:cNvPr id="63" name="Immagine 62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7506" y="3734343"/>
              <a:ext cx="919921" cy="987834"/>
            </a:xfrm>
            <a:prstGeom prst="rect">
              <a:avLst/>
            </a:prstGeom>
          </p:spPr>
        </p:pic>
        <p:grpSp>
          <p:nvGrpSpPr>
            <p:cNvPr id="64" name="Gruppo 63"/>
            <p:cNvGrpSpPr/>
            <p:nvPr/>
          </p:nvGrpSpPr>
          <p:grpSpPr>
            <a:xfrm>
              <a:off x="8953957" y="3445311"/>
              <a:ext cx="2796623" cy="1781336"/>
              <a:chOff x="3923564" y="350133"/>
              <a:chExt cx="2796623" cy="1781336"/>
            </a:xfrm>
          </p:grpSpPr>
          <p:sp>
            <p:nvSpPr>
              <p:cNvPr id="65" name="Rettangolo 64"/>
              <p:cNvSpPr/>
              <p:nvPr/>
            </p:nvSpPr>
            <p:spPr>
              <a:xfrm>
                <a:off x="4093003" y="350133"/>
                <a:ext cx="1515800" cy="3385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050" b="1" dirty="0">
                    <a:solidFill>
                      <a:schemeClr val="accent6"/>
                    </a:solidFill>
                  </a:rPr>
                  <a:t>k) SUPPLY CHAIN</a:t>
                </a:r>
              </a:p>
            </p:txBody>
          </p:sp>
          <p:sp>
            <p:nvSpPr>
              <p:cNvPr id="66" name="Rettangolo 65"/>
              <p:cNvSpPr/>
              <p:nvPr/>
            </p:nvSpPr>
            <p:spPr>
              <a:xfrm>
                <a:off x="3923564" y="572068"/>
                <a:ext cx="2796623" cy="15594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tabLst>
                    <a:tab pos="203597" algn="l"/>
                  </a:tabLst>
                </a:pPr>
                <a:r>
                  <a:rPr lang="it-IT" sz="1000" dirty="0">
                    <a:solidFill>
                      <a:schemeClr val="accent6"/>
                    </a:solidFill>
                  </a:rPr>
                  <a:t>k.1	Magazziniere</a:t>
                </a:r>
              </a:p>
              <a:p>
                <a:pPr>
                  <a:tabLst>
                    <a:tab pos="203597" algn="l"/>
                  </a:tabLst>
                </a:pPr>
                <a:r>
                  <a:rPr lang="it-IT" sz="1000" dirty="0">
                    <a:solidFill>
                      <a:schemeClr val="accent6"/>
                    </a:solidFill>
                  </a:rPr>
                  <a:t>k.2	Responsabile acquisti</a:t>
                </a:r>
              </a:p>
              <a:p>
                <a:pPr>
                  <a:tabLst>
                    <a:tab pos="203597" algn="l"/>
                  </a:tabLst>
                </a:pPr>
                <a:r>
                  <a:rPr lang="it-IT" sz="1000" dirty="0">
                    <a:solidFill>
                      <a:schemeClr val="accent6"/>
                    </a:solidFill>
                  </a:rPr>
                  <a:t>k.3	Responsabile logistica</a:t>
                </a:r>
              </a:p>
              <a:p>
                <a:pPr>
                  <a:tabLst>
                    <a:tab pos="203597" algn="l"/>
                  </a:tabLst>
                </a:pPr>
                <a:r>
                  <a:rPr lang="it-IT" sz="1000" dirty="0">
                    <a:solidFill>
                      <a:schemeClr val="accent6"/>
                    </a:solidFill>
                  </a:rPr>
                  <a:t>k.4	Responsabile magazzino</a:t>
                </a:r>
              </a:p>
              <a:p>
                <a:pPr>
                  <a:tabLst>
                    <a:tab pos="203597" algn="l"/>
                  </a:tabLst>
                </a:pPr>
                <a:r>
                  <a:rPr lang="it-IT" sz="1000" dirty="0">
                    <a:solidFill>
                      <a:schemeClr val="accent6"/>
                    </a:solidFill>
                  </a:rPr>
                  <a:t>k.5	Specialista logistica</a:t>
                </a:r>
              </a:p>
              <a:p>
                <a:pPr marL="64294" defTabSz="179388"/>
                <a:r>
                  <a:rPr lang="it-IT" sz="1000" i="1" dirty="0">
                    <a:solidFill>
                      <a:schemeClr val="accent6"/>
                    </a:solidFill>
                  </a:rPr>
                  <a:t>	k.5* Specialista logistica 4.0</a:t>
                </a:r>
              </a:p>
              <a:p>
                <a:pPr defTabSz="179388"/>
                <a:r>
                  <a:rPr lang="it-IT" sz="1000" dirty="0">
                    <a:solidFill>
                      <a:schemeClr val="accent6"/>
                    </a:solidFill>
                  </a:rPr>
                  <a:t>k.6 Buyer</a:t>
                </a:r>
              </a:p>
            </p:txBody>
          </p:sp>
        </p:grpSp>
      </p:grpSp>
      <p:grpSp>
        <p:nvGrpSpPr>
          <p:cNvPr id="67" name="Gruppo 66"/>
          <p:cNvGrpSpPr/>
          <p:nvPr/>
        </p:nvGrpSpPr>
        <p:grpSpPr>
          <a:xfrm>
            <a:off x="6151841" y="5593767"/>
            <a:ext cx="2240530" cy="914324"/>
            <a:chOff x="8995986" y="4971996"/>
            <a:chExt cx="2987373" cy="1219097"/>
          </a:xfrm>
        </p:grpSpPr>
        <p:grpSp>
          <p:nvGrpSpPr>
            <p:cNvPr id="68" name="Gruppo 67"/>
            <p:cNvGrpSpPr/>
            <p:nvPr/>
          </p:nvGrpSpPr>
          <p:grpSpPr>
            <a:xfrm>
              <a:off x="8995986" y="5041328"/>
              <a:ext cx="1995419" cy="1149765"/>
              <a:chOff x="444131" y="366150"/>
              <a:chExt cx="1995419" cy="1149765"/>
            </a:xfrm>
          </p:grpSpPr>
          <p:sp>
            <p:nvSpPr>
              <p:cNvPr id="70" name="Rettangolo 69"/>
              <p:cNvSpPr/>
              <p:nvPr/>
            </p:nvSpPr>
            <p:spPr>
              <a:xfrm>
                <a:off x="444131" y="572068"/>
                <a:ext cx="1995419" cy="9438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tabLst>
                    <a:tab pos="203597" algn="l"/>
                  </a:tabLst>
                </a:pPr>
                <a:r>
                  <a:rPr lang="it-IT" sz="1000" dirty="0">
                    <a:solidFill>
                      <a:schemeClr val="accent4">
                        <a:lumMod val="75000"/>
                      </a:schemeClr>
                    </a:solidFill>
                  </a:rPr>
                  <a:t>l.1	Capo area estero</a:t>
                </a:r>
              </a:p>
              <a:p>
                <a:pPr>
                  <a:tabLst>
                    <a:tab pos="203597" algn="l"/>
                  </a:tabLst>
                </a:pPr>
                <a:r>
                  <a:rPr lang="it-IT" sz="1000" dirty="0">
                    <a:solidFill>
                      <a:schemeClr val="accent4">
                        <a:lumMod val="75000"/>
                      </a:schemeClr>
                    </a:solidFill>
                  </a:rPr>
                  <a:t>l.2	Responsabile vendite</a:t>
                </a:r>
              </a:p>
              <a:p>
                <a:pPr>
                  <a:tabLst>
                    <a:tab pos="203597" algn="l"/>
                  </a:tabLst>
                </a:pPr>
                <a:r>
                  <a:rPr lang="it-IT" sz="1000" dirty="0">
                    <a:solidFill>
                      <a:schemeClr val="accent4">
                        <a:lumMod val="75000"/>
                      </a:schemeClr>
                    </a:solidFill>
                  </a:rPr>
                  <a:t>l.3	Sales </a:t>
                </a:r>
                <a:r>
                  <a:rPr lang="it-IT" sz="1000" dirty="0" err="1">
                    <a:solidFill>
                      <a:schemeClr val="accent4">
                        <a:lumMod val="75000"/>
                      </a:schemeClr>
                    </a:solidFill>
                  </a:rPr>
                  <a:t>assistant</a:t>
                </a:r>
                <a:endParaRPr lang="it-IT" sz="1000" dirty="0">
                  <a:solidFill>
                    <a:schemeClr val="accent4">
                      <a:lumMod val="75000"/>
                    </a:schemeClr>
                  </a:solidFill>
                </a:endParaRPr>
              </a:p>
              <a:p>
                <a:pPr>
                  <a:tabLst>
                    <a:tab pos="203597" algn="l"/>
                  </a:tabLst>
                </a:pPr>
                <a:r>
                  <a:rPr lang="it-IT" sz="1000" dirty="0">
                    <a:solidFill>
                      <a:schemeClr val="accent4">
                        <a:lumMod val="75000"/>
                      </a:schemeClr>
                    </a:solidFill>
                  </a:rPr>
                  <a:t>l.4	Venditore</a:t>
                </a:r>
              </a:p>
            </p:txBody>
          </p:sp>
          <p:sp>
            <p:nvSpPr>
              <p:cNvPr id="71" name="Rettangolo 70"/>
              <p:cNvSpPr/>
              <p:nvPr/>
            </p:nvSpPr>
            <p:spPr>
              <a:xfrm>
                <a:off x="558160" y="366150"/>
                <a:ext cx="103703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050" b="1" dirty="0">
                    <a:solidFill>
                      <a:schemeClr val="accent4">
                        <a:lumMod val="75000"/>
                      </a:schemeClr>
                    </a:solidFill>
                  </a:rPr>
                  <a:t>l) VENDITE</a:t>
                </a:r>
              </a:p>
            </p:txBody>
          </p:sp>
        </p:grpSp>
        <p:pic>
          <p:nvPicPr>
            <p:cNvPr id="69" name="Immagine 6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30439" y="4971996"/>
              <a:ext cx="952920" cy="839675"/>
            </a:xfrm>
            <a:prstGeom prst="rect">
              <a:avLst/>
            </a:prstGeom>
          </p:spPr>
        </p:pic>
      </p:grpSp>
      <p:sp>
        <p:nvSpPr>
          <p:cNvPr id="72" name="CasellaDiTesto 71"/>
          <p:cNvSpPr txBox="1"/>
          <p:nvPr/>
        </p:nvSpPr>
        <p:spPr>
          <a:xfrm>
            <a:off x="95116" y="1849886"/>
            <a:ext cx="2818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100" dirty="0">
                <a:latin typeface="Source Sans Pro Black" panose="020B0803030403020204" pitchFamily="34" charset="0"/>
              </a:rPr>
              <a:t>Griglia dei profili</a:t>
            </a:r>
          </a:p>
          <a:p>
            <a:pPr algn="ctr"/>
            <a:r>
              <a:rPr lang="it-IT" sz="2100" dirty="0">
                <a:latin typeface="Source Sans Pro Black" panose="020B0803030403020204" pitchFamily="34" charset="0"/>
              </a:rPr>
              <a:t>2024</a:t>
            </a:r>
          </a:p>
        </p:txBody>
      </p:sp>
      <p:sp>
        <p:nvSpPr>
          <p:cNvPr id="83" name="Titolo 1">
            <a:extLst>
              <a:ext uri="{FF2B5EF4-FFF2-40B4-BE49-F238E27FC236}">
                <a16:creationId xmlns:a16="http://schemas.microsoft.com/office/drawing/2014/main" id="{EBF7F0ED-53B3-436D-81E6-578F94547A84}"/>
              </a:ext>
            </a:extLst>
          </p:cNvPr>
          <p:cNvSpPr txBox="1">
            <a:spLocks/>
          </p:cNvSpPr>
          <p:nvPr/>
        </p:nvSpPr>
        <p:spPr>
          <a:xfrm>
            <a:off x="567193" y="578736"/>
            <a:ext cx="5087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100">
                <a:latin typeface="Source Sans Pro Black" panose="020B0803030403020204" pitchFamily="34" charset="0"/>
              </a:defRPr>
            </a:lvl1pPr>
          </a:lstStyle>
          <a:p>
            <a:r>
              <a:rPr lang="it-IT" sz="2800" dirty="0"/>
              <a:t>Indagine Retributiva</a:t>
            </a:r>
          </a:p>
        </p:txBody>
      </p:sp>
      <p:pic>
        <p:nvPicPr>
          <p:cNvPr id="13" name="Immagine 12" descr="Immagine che contiene Carattere, bianco, testo, tipografia&#10;&#10;Descrizione generata automaticamente">
            <a:extLst>
              <a:ext uri="{FF2B5EF4-FFF2-40B4-BE49-F238E27FC236}">
                <a16:creationId xmlns:a16="http://schemas.microsoft.com/office/drawing/2014/main" id="{DAA9762C-F68A-3B57-C7BF-00237B01579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634" y="467540"/>
            <a:ext cx="3019266" cy="61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866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1898</TotalTime>
  <Words>459</Words>
  <Application>Microsoft Macintosh PowerPoint</Application>
  <PresentationFormat>Presentazione su schermo 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 Black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Andrea Fioni</dc:creator>
  <cp:lastModifiedBy>Lara Diamante</cp:lastModifiedBy>
  <cp:revision>157</cp:revision>
  <cp:lastPrinted>2019-03-12T11:29:31Z</cp:lastPrinted>
  <dcterms:created xsi:type="dcterms:W3CDTF">2017-10-02T09:56:06Z</dcterms:created>
  <dcterms:modified xsi:type="dcterms:W3CDTF">2024-07-18T09:06:05Z</dcterms:modified>
</cp:coreProperties>
</file>